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to Sans TC" panose="020B0604020202020204" charset="-128"/>
      <p:regular r:id="rId13"/>
    </p:embeddedFont>
    <p:embeddedFont>
      <p:font typeface="Sora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416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E-Commerce Data Analysis of Rechargeable Lint Removers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data-driven approach to enhance consumer electronics purchasing decisions on e-commerce platforms.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CE1C5C-F3A8-E8E9-D6DF-07346529CBE3}"/>
              </a:ext>
            </a:extLst>
          </p:cNvPr>
          <p:cNvSpPr/>
          <p:nvPr/>
        </p:nvSpPr>
        <p:spPr>
          <a:xfrm>
            <a:off x="12453861" y="7716645"/>
            <a:ext cx="2085278" cy="4237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67276" y="378023"/>
            <a:ext cx="4953238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&amp; Future Enhancements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2967276" y="1065252"/>
            <a:ext cx="2062163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967276" y="1460421"/>
            <a:ext cx="4180165" cy="1100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project successfully demonstrates how data analysis can resolve real consumer dilemmas. By providing clear, data-driven insights into rechargeable lint remover products, we enable users to compare options effectively and make intelligent purchasing decisions.</a:t>
            </a:r>
            <a:endParaRPr lang="en-US" sz="1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276" y="2715220"/>
            <a:ext cx="4180165" cy="418016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90341" y="1065252"/>
            <a:ext cx="2273737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Enhancements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490341" y="1460421"/>
            <a:ext cx="41801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Integrate </a:t>
            </a:r>
            <a:r>
              <a:rPr lang="en-US" sz="10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Sentiment Analysis</a:t>
            </a: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of customer reviews for deeper insights into product perception.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490341" y="1948577"/>
            <a:ext cx="41801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 </a:t>
            </a:r>
            <a:r>
              <a:rPr lang="en-US" sz="10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Scraping</a:t>
            </a: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capabilities using e-commerce APIs for up-to-the-minute data.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490341" y="2436733"/>
            <a:ext cx="41801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a </a:t>
            </a:r>
            <a:r>
              <a:rPr lang="en-US" sz="10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Recommendation System</a:t>
            </a: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to personalize product suggestions for users.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490341" y="2924889"/>
            <a:ext cx="41801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</a:t>
            </a:r>
            <a:r>
              <a:rPr lang="en-US" sz="10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Interactive Dashboards</a:t>
            </a: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for consumers to explore data intuitively.</a:t>
            </a:r>
            <a:endParaRPr lang="en-US" sz="10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341" y="3519607"/>
            <a:ext cx="4180165" cy="41801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5E73FB-EE22-EB02-90BB-BDCC6C5FB420}"/>
              </a:ext>
            </a:extLst>
          </p:cNvPr>
          <p:cNvSpPr/>
          <p:nvPr/>
        </p:nvSpPr>
        <p:spPr>
          <a:xfrm>
            <a:off x="12768146" y="7699773"/>
            <a:ext cx="1862254" cy="4183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5539" y="1048583"/>
            <a:ext cx="7414141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Problem: Navigating E-Commerce Complexity</a:t>
            </a:r>
            <a:endParaRPr lang="en-US" sz="2250" dirty="0"/>
          </a:p>
        </p:txBody>
      </p:sp>
      <p:sp>
        <p:nvSpPr>
          <p:cNvPr id="4" name="Shape 1"/>
          <p:cNvSpPr/>
          <p:nvPr/>
        </p:nvSpPr>
        <p:spPr>
          <a:xfrm>
            <a:off x="505539" y="1842730"/>
            <a:ext cx="8132921" cy="1063823"/>
          </a:xfrm>
          <a:prstGeom prst="roundRect">
            <a:avLst>
              <a:gd name="adj" fmla="val 6876"/>
            </a:avLst>
          </a:prstGeom>
          <a:solidFill>
            <a:srgbClr val="07070C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39" y="1827490"/>
            <a:ext cx="8132921" cy="6096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366" y="1626156"/>
            <a:ext cx="433268" cy="43326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85382" y="1734503"/>
            <a:ext cx="173236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665202" y="2203728"/>
            <a:ext cx="2155388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Overwhelming Choices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665202" y="2515910"/>
            <a:ext cx="7813596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Customers face a vast array of rechargeable lint removers on sites like Flipkart, making product selection difficult.</a:t>
            </a:r>
            <a:endParaRPr lang="en-US" sz="1100" dirty="0"/>
          </a:p>
        </p:txBody>
      </p:sp>
      <p:sp>
        <p:nvSpPr>
          <p:cNvPr id="10" name="Shape 5"/>
          <p:cNvSpPr/>
          <p:nvPr/>
        </p:nvSpPr>
        <p:spPr>
          <a:xfrm>
            <a:off x="505539" y="3267551"/>
            <a:ext cx="8132921" cy="1063823"/>
          </a:xfrm>
          <a:prstGeom prst="roundRect">
            <a:avLst>
              <a:gd name="adj" fmla="val 6876"/>
            </a:avLst>
          </a:prstGeom>
          <a:solidFill>
            <a:srgbClr val="07070C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39" y="3252311"/>
            <a:ext cx="8132921" cy="6096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366" y="3050977"/>
            <a:ext cx="433268" cy="43326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485382" y="3159323"/>
            <a:ext cx="173236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350" dirty="0"/>
          </a:p>
        </p:txBody>
      </p:sp>
      <p:sp>
        <p:nvSpPr>
          <p:cNvPr id="14" name="Text 7"/>
          <p:cNvSpPr/>
          <p:nvPr/>
        </p:nvSpPr>
        <p:spPr>
          <a:xfrm>
            <a:off x="665202" y="3628549"/>
            <a:ext cx="2369344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Varied Product Attributes</a:t>
            </a:r>
            <a:endParaRPr lang="en-US" sz="1400" dirty="0"/>
          </a:p>
        </p:txBody>
      </p:sp>
      <p:sp>
        <p:nvSpPr>
          <p:cNvPr id="15" name="Text 8"/>
          <p:cNvSpPr/>
          <p:nvPr/>
        </p:nvSpPr>
        <p:spPr>
          <a:xfrm>
            <a:off x="665202" y="3940731"/>
            <a:ext cx="7813596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Significant differences in price, ratings, discounts, brand reputation, stock, and delivery times create confusion.</a:t>
            </a:r>
            <a:endParaRPr lang="en-US" sz="1100" dirty="0"/>
          </a:p>
        </p:txBody>
      </p:sp>
      <p:sp>
        <p:nvSpPr>
          <p:cNvPr id="16" name="Shape 9"/>
          <p:cNvSpPr/>
          <p:nvPr/>
        </p:nvSpPr>
        <p:spPr>
          <a:xfrm>
            <a:off x="505539" y="4692372"/>
            <a:ext cx="8132921" cy="1063823"/>
          </a:xfrm>
          <a:prstGeom prst="roundRect">
            <a:avLst>
              <a:gd name="adj" fmla="val 6876"/>
            </a:avLst>
          </a:prstGeom>
          <a:solidFill>
            <a:srgbClr val="07070C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39" y="4677132"/>
            <a:ext cx="8132921" cy="6096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366" y="4475798"/>
            <a:ext cx="433268" cy="433268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4485382" y="4584144"/>
            <a:ext cx="173236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350" dirty="0"/>
          </a:p>
        </p:txBody>
      </p:sp>
      <p:sp>
        <p:nvSpPr>
          <p:cNvPr id="20" name="Text 11"/>
          <p:cNvSpPr/>
          <p:nvPr/>
        </p:nvSpPr>
        <p:spPr>
          <a:xfrm>
            <a:off x="665202" y="5053370"/>
            <a:ext cx="2283143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Lack of Easy Comparison</a:t>
            </a:r>
            <a:endParaRPr lang="en-US" sz="1400" dirty="0"/>
          </a:p>
        </p:txBody>
      </p:sp>
      <p:sp>
        <p:nvSpPr>
          <p:cNvPr id="21" name="Text 12"/>
          <p:cNvSpPr/>
          <p:nvPr/>
        </p:nvSpPr>
        <p:spPr>
          <a:xfrm>
            <a:off x="665202" y="5365552"/>
            <a:ext cx="7813596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Without objective comparison tools, buyers struggle to make informed decisions, leading to potential dissatisfaction.</a:t>
            </a:r>
            <a:endParaRPr lang="en-US" sz="1100" dirty="0"/>
          </a:p>
        </p:txBody>
      </p:sp>
      <p:sp>
        <p:nvSpPr>
          <p:cNvPr id="22" name="Shape 13"/>
          <p:cNvSpPr/>
          <p:nvPr/>
        </p:nvSpPr>
        <p:spPr>
          <a:xfrm>
            <a:off x="505539" y="6117193"/>
            <a:ext cx="8132921" cy="1063823"/>
          </a:xfrm>
          <a:prstGeom prst="roundRect">
            <a:avLst>
              <a:gd name="adj" fmla="val 6876"/>
            </a:avLst>
          </a:prstGeom>
          <a:solidFill>
            <a:srgbClr val="07070C"/>
          </a:solidFill>
          <a:ln/>
        </p:spPr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39" y="6101953"/>
            <a:ext cx="8132921" cy="60960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366" y="5900618"/>
            <a:ext cx="433268" cy="433268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4485382" y="6008965"/>
            <a:ext cx="173236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1350" dirty="0"/>
          </a:p>
        </p:txBody>
      </p:sp>
      <p:sp>
        <p:nvSpPr>
          <p:cNvPr id="26" name="Text 15"/>
          <p:cNvSpPr/>
          <p:nvPr/>
        </p:nvSpPr>
        <p:spPr>
          <a:xfrm>
            <a:off x="665202" y="6478191"/>
            <a:ext cx="1835706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Need for Clarity</a:t>
            </a:r>
            <a:endParaRPr lang="en-US" sz="1400" dirty="0"/>
          </a:p>
        </p:txBody>
      </p:sp>
      <p:sp>
        <p:nvSpPr>
          <p:cNvPr id="27" name="Text 16"/>
          <p:cNvSpPr/>
          <p:nvPr/>
        </p:nvSpPr>
        <p:spPr>
          <a:xfrm>
            <a:off x="665202" y="6790373"/>
            <a:ext cx="7813596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There is a clear demand for a data-driven solution to objectively analyze and compare products.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56454"/>
            <a:ext cx="5867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Our Data-Driven Solution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063591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290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Web Scraping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780824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Automated extraction of product data from Flipkart using Python and BeautifulSoup.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733443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45067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Cleaning and analysis of collected data using Pandas to uncover key insights.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403294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630108"/>
            <a:ext cx="2868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Empowering Buyers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12052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Generating actionable insights to help consumers make smarter purchasing choices.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6CEEEC-3FAD-9823-3DEA-A04F9F4AFE81}"/>
              </a:ext>
            </a:extLst>
          </p:cNvPr>
          <p:cNvSpPr/>
          <p:nvPr/>
        </p:nvSpPr>
        <p:spPr>
          <a:xfrm>
            <a:off x="12790449" y="7772400"/>
            <a:ext cx="1839951" cy="32338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1407"/>
            <a:ext cx="939355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Objectives: Guiding Our Analysis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80201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1802011"/>
            <a:ext cx="121920" cy="17308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059305"/>
            <a:ext cx="33276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Extract Product Details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25497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Gather comprehensive information on rechargeable lint removers from Flipkart listings.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180201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1802011"/>
            <a:ext cx="121920" cy="17308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77282" y="2059305"/>
            <a:ext cx="43605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Analyze Pricing &amp; Affordability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777282" y="25497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Understand price distribution and identify budget-friendly options.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3759637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3759637"/>
            <a:ext cx="121920" cy="173081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42524" y="4016931"/>
            <a:ext cx="45923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Compare Ratings &amp; Satisfaction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142524" y="4507349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Evaluate customer feedback and satisfaction across various brands.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28548" y="3759637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3759637"/>
            <a:ext cx="121920" cy="173081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77282" y="4016931"/>
            <a:ext cx="35067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Study Discount Patterns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777282" y="4507349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Uncover trends in promotional strategies and their impact.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93790" y="5717262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5717262"/>
            <a:ext cx="121920" cy="173081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142524" y="5974556"/>
            <a:ext cx="41944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Assess Availability &amp; Delivery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1142524" y="6464975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Monitor stock levels and analyze shipping timelines.</a:t>
            </a:r>
            <a:endParaRPr lang="en-US" sz="1750" dirty="0"/>
          </a:p>
        </p:txBody>
      </p:sp>
      <p:sp>
        <p:nvSpPr>
          <p:cNvPr id="23" name="Shape 16"/>
          <p:cNvSpPr/>
          <p:nvPr/>
        </p:nvSpPr>
        <p:spPr>
          <a:xfrm>
            <a:off x="7428548" y="5717262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5717262"/>
            <a:ext cx="121920" cy="1730812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7777282" y="5974556"/>
            <a:ext cx="36597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Identify Value-for-Money</a:t>
            </a:r>
            <a:endParaRPr lang="en-US" sz="2200" dirty="0"/>
          </a:p>
        </p:txBody>
      </p:sp>
      <p:sp>
        <p:nvSpPr>
          <p:cNvPr id="26" name="Text 18"/>
          <p:cNvSpPr/>
          <p:nvPr/>
        </p:nvSpPr>
        <p:spPr>
          <a:xfrm>
            <a:off x="7777282" y="6464975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Pinpoint products offering the best combination of quality and price.</a:t>
            </a:r>
            <a:endParaRPr lang="en-US" sz="17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EF0369-7E93-20A5-C25C-C8B07FF0ADD3}"/>
              </a:ext>
            </a:extLst>
          </p:cNvPr>
          <p:cNvSpPr/>
          <p:nvPr/>
        </p:nvSpPr>
        <p:spPr>
          <a:xfrm>
            <a:off x="12712391" y="7750097"/>
            <a:ext cx="1828800" cy="44568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930" y="606981"/>
            <a:ext cx="6362700" cy="55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Methodology: Our Workflow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70930" y="1598176"/>
            <a:ext cx="22026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1942028"/>
            <a:ext cx="643413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0930" y="2113121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Collection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0930" y="2589490"/>
            <a:ext cx="6434138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Collect HTML pages from Flipkart listings for rechargeable lint removers.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425333" y="1598176"/>
            <a:ext cx="22026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333" y="1942028"/>
            <a:ext cx="643413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5333" y="2113121"/>
            <a:ext cx="3177540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Information Extraction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7425333" y="2589490"/>
            <a:ext cx="6434138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Scrape product names, prices, ratings, brands, reviews, discounts, and availability.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770930" y="3679746"/>
            <a:ext cx="22026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4001572"/>
            <a:ext cx="643413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70930" y="4194691"/>
            <a:ext cx="4329232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Cleaning &amp; Preprocessing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770930" y="4671060"/>
            <a:ext cx="64341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Standardize and refine the raw data for accurate analysis.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425333" y="3679746"/>
            <a:ext cx="22026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7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333" y="4001572"/>
            <a:ext cx="6434138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25333" y="4194691"/>
            <a:ext cx="442888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Exploratory Data Analysis (EDA)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7425333" y="4671060"/>
            <a:ext cx="6434138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Conduct initial analysis to discover patterns, anomalies, and test hypotheses.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70930" y="5761315"/>
            <a:ext cx="22026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05</a:t>
            </a:r>
            <a:endParaRPr lang="en-US" sz="17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6061115"/>
            <a:ext cx="6434138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70930" y="6276261"/>
            <a:ext cx="4897160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Insight Generation &amp; Visualizations</a:t>
            </a:r>
            <a:endParaRPr lang="en-US" sz="2150" dirty="0"/>
          </a:p>
        </p:txBody>
      </p:sp>
      <p:sp>
        <p:nvSpPr>
          <p:cNvPr id="22" name="Text 15"/>
          <p:cNvSpPr/>
          <p:nvPr/>
        </p:nvSpPr>
        <p:spPr>
          <a:xfrm>
            <a:off x="770930" y="6752630"/>
            <a:ext cx="6434138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 clear insights and graphical representations of findings.</a:t>
            </a:r>
            <a:endParaRPr lang="en-US" sz="1700" dirty="0"/>
          </a:p>
        </p:txBody>
      </p:sp>
      <p:sp>
        <p:nvSpPr>
          <p:cNvPr id="23" name="Text 16"/>
          <p:cNvSpPr/>
          <p:nvPr/>
        </p:nvSpPr>
        <p:spPr>
          <a:xfrm>
            <a:off x="7425333" y="5761315"/>
            <a:ext cx="22026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06</a:t>
            </a:r>
            <a:endParaRPr lang="en-US" sz="1700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333" y="6083141"/>
            <a:ext cx="6434138" cy="3048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7425333" y="6276261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Reporting</a:t>
            </a:r>
            <a:endParaRPr lang="en-US" sz="2150" dirty="0"/>
          </a:p>
        </p:txBody>
      </p:sp>
      <p:sp>
        <p:nvSpPr>
          <p:cNvPr id="26" name="Text 18"/>
          <p:cNvSpPr/>
          <p:nvPr/>
        </p:nvSpPr>
        <p:spPr>
          <a:xfrm>
            <a:off x="7425333" y="6752630"/>
            <a:ext cx="64341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Export results to CSV for easy sharing and further analysis.</a:t>
            </a:r>
            <a:endParaRPr lang="en-US" sz="17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DAEE8E-80A1-A815-974F-133A9AC926A1}"/>
              </a:ext>
            </a:extLst>
          </p:cNvPr>
          <p:cNvSpPr/>
          <p:nvPr/>
        </p:nvSpPr>
        <p:spPr>
          <a:xfrm>
            <a:off x="12812751" y="7774544"/>
            <a:ext cx="1661532" cy="3524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1809" y="537210"/>
            <a:ext cx="4786551" cy="487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Analyses Performed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1141809" y="1493520"/>
            <a:ext cx="593526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Price distribution of rechargeable lint removers.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141809" y="1874163"/>
            <a:ext cx="593526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Average ratings by brand for customer satisfaction.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141809" y="2254806"/>
            <a:ext cx="5935266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Relationship between discount percentages and product ratings.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141809" y="2947868"/>
            <a:ext cx="593526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Comparison of in-stock versus out-of-stock item availability.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141809" y="3328511"/>
            <a:ext cx="593526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Analysis of sponsored vs. organic product listing prevalence.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141809" y="3709154"/>
            <a:ext cx="593526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Identification of high-rated, affordably priced products.</a:t>
            </a:r>
            <a:endParaRPr lang="en-US" sz="15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945" y="1537454"/>
            <a:ext cx="5935266" cy="59352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D6E869D-CA58-AAA5-CB8D-BFFC79A261F2}"/>
              </a:ext>
            </a:extLst>
          </p:cNvPr>
          <p:cNvSpPr/>
          <p:nvPr/>
        </p:nvSpPr>
        <p:spPr>
          <a:xfrm>
            <a:off x="12890810" y="7772400"/>
            <a:ext cx="1650380" cy="3679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1744"/>
            <a:ext cx="521946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Insights from Our Data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592348"/>
            <a:ext cx="13042821" cy="4065508"/>
          </a:xfrm>
          <a:prstGeom prst="roundRect">
            <a:avLst>
              <a:gd name="adj" fmla="val 837"/>
            </a:avLst>
          </a:prstGeom>
          <a:solidFill>
            <a:srgbClr val="26262B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92348"/>
            <a:ext cx="4347567" cy="2395657"/>
          </a:xfrm>
          <a:prstGeom prst="roundRect">
            <a:avLst>
              <a:gd name="adj" fmla="val 1420"/>
            </a:avLst>
          </a:prstGeom>
          <a:solidFill>
            <a:srgbClr val="97B8FF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2819162"/>
            <a:ext cx="32718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Budget-Friendly Focus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309580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Most rechargeable lint removers fall within the budget to mid-range price categories.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41357" y="2592348"/>
            <a:ext cx="4347567" cy="2395657"/>
          </a:xfrm>
          <a:prstGeom prst="rect">
            <a:avLst/>
          </a:prstGeom>
          <a:solidFill>
            <a:srgbClr val="97B8FF"/>
          </a:solidFill>
          <a:ln/>
        </p:spPr>
      </p:sp>
      <p:sp>
        <p:nvSpPr>
          <p:cNvPr id="8" name="Shape 6"/>
          <p:cNvSpPr/>
          <p:nvPr/>
        </p:nvSpPr>
        <p:spPr>
          <a:xfrm>
            <a:off x="5141357" y="2592348"/>
            <a:ext cx="30480" cy="2395657"/>
          </a:xfrm>
          <a:prstGeom prst="roundRect">
            <a:avLst>
              <a:gd name="adj" fmla="val 111628"/>
            </a:avLst>
          </a:prstGeom>
          <a:solidFill>
            <a:srgbClr val="7D9EE5"/>
          </a:solidFill>
          <a:ln/>
        </p:spPr>
      </p:sp>
      <p:sp>
        <p:nvSpPr>
          <p:cNvPr id="9" name="Text 7"/>
          <p:cNvSpPr/>
          <p:nvPr/>
        </p:nvSpPr>
        <p:spPr>
          <a:xfrm>
            <a:off x="5368171" y="2819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High Satisfaction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309580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 ratings are generally high, indicating strong product performance satisfaction.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488924" y="2592348"/>
            <a:ext cx="4347567" cy="2395657"/>
          </a:xfrm>
          <a:prstGeom prst="rect">
            <a:avLst/>
          </a:prstGeom>
          <a:solidFill>
            <a:srgbClr val="97B8FF"/>
          </a:solidFill>
          <a:ln/>
        </p:spPr>
      </p:sp>
      <p:sp>
        <p:nvSpPr>
          <p:cNvPr id="12" name="Shape 10"/>
          <p:cNvSpPr/>
          <p:nvPr/>
        </p:nvSpPr>
        <p:spPr>
          <a:xfrm>
            <a:off x="9488924" y="2592348"/>
            <a:ext cx="30480" cy="2395657"/>
          </a:xfrm>
          <a:prstGeom prst="roundRect">
            <a:avLst>
              <a:gd name="adj" fmla="val 111628"/>
            </a:avLst>
          </a:prstGeom>
          <a:solidFill>
            <a:srgbClr val="7D9EE5"/>
          </a:solidFill>
          <a:ln/>
        </p:spPr>
      </p:sp>
      <p:sp>
        <p:nvSpPr>
          <p:cNvPr id="13" name="Text 11"/>
          <p:cNvSpPr/>
          <p:nvPr/>
        </p:nvSpPr>
        <p:spPr>
          <a:xfrm>
            <a:off x="9715738" y="2819162"/>
            <a:ext cx="28986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Discounts &amp; Ratings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715738" y="3309580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size of a discount does not significantly influence product ratings, suggesting inherent quality drives satisfaction.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988004"/>
            <a:ext cx="6521291" cy="1669852"/>
          </a:xfrm>
          <a:prstGeom prst="rect">
            <a:avLst/>
          </a:prstGeom>
          <a:solidFill>
            <a:srgbClr val="97B8FF"/>
          </a:solidFill>
          <a:ln/>
        </p:spPr>
      </p:sp>
      <p:sp>
        <p:nvSpPr>
          <p:cNvPr id="16" name="Shape 14"/>
          <p:cNvSpPr/>
          <p:nvPr/>
        </p:nvSpPr>
        <p:spPr>
          <a:xfrm>
            <a:off x="793790" y="4988004"/>
            <a:ext cx="6521291" cy="30480"/>
          </a:xfrm>
          <a:prstGeom prst="roundRect">
            <a:avLst>
              <a:gd name="adj" fmla="val 111628"/>
            </a:avLst>
          </a:prstGeom>
          <a:solidFill>
            <a:srgbClr val="7D9EE5"/>
          </a:solidFill>
          <a:ln/>
        </p:spPr>
      </p:sp>
      <p:sp>
        <p:nvSpPr>
          <p:cNvPr id="17" name="Text 15"/>
          <p:cNvSpPr/>
          <p:nvPr/>
        </p:nvSpPr>
        <p:spPr>
          <a:xfrm>
            <a:off x="1020604" y="5214818"/>
            <a:ext cx="2883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Organic Dominance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020604" y="5705237"/>
            <a:ext cx="60676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Organic product listings are more prevalent than sponsored listings on Flipkart for this category.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315081" y="4988004"/>
            <a:ext cx="6521410" cy="1669852"/>
          </a:xfrm>
          <a:prstGeom prst="rect">
            <a:avLst/>
          </a:prstGeom>
          <a:solidFill>
            <a:srgbClr val="97B8FF"/>
          </a:solidFill>
          <a:ln/>
        </p:spPr>
      </p:sp>
      <p:sp>
        <p:nvSpPr>
          <p:cNvPr id="20" name="Shape 18"/>
          <p:cNvSpPr/>
          <p:nvPr/>
        </p:nvSpPr>
        <p:spPr>
          <a:xfrm>
            <a:off x="7315081" y="4988004"/>
            <a:ext cx="30480" cy="1669852"/>
          </a:xfrm>
          <a:prstGeom prst="roundRect">
            <a:avLst>
              <a:gd name="adj" fmla="val 111628"/>
            </a:avLst>
          </a:prstGeom>
          <a:solidFill>
            <a:srgbClr val="7D9EE5"/>
          </a:solidFill>
          <a:ln/>
        </p:spPr>
      </p:sp>
      <p:sp>
        <p:nvSpPr>
          <p:cNvPr id="21" name="Shape 19"/>
          <p:cNvSpPr/>
          <p:nvPr/>
        </p:nvSpPr>
        <p:spPr>
          <a:xfrm>
            <a:off x="7315081" y="4988004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7D9EE5"/>
          </a:solidFill>
          <a:ln/>
        </p:spPr>
      </p:sp>
      <p:sp>
        <p:nvSpPr>
          <p:cNvPr id="22" name="Text 20"/>
          <p:cNvSpPr/>
          <p:nvPr/>
        </p:nvSpPr>
        <p:spPr>
          <a:xfrm>
            <a:off x="7541895" y="5214818"/>
            <a:ext cx="4036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Limited High-Value Options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541895" y="570523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While high-quality, affordable lint removers exist, their availability is relatively limited.</a:t>
            </a:r>
            <a:endParaRPr lang="en-US" sz="17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AD9069-F219-69C2-52BD-784F4636B03C}"/>
              </a:ext>
            </a:extLst>
          </p:cNvPr>
          <p:cNvSpPr/>
          <p:nvPr/>
        </p:nvSpPr>
        <p:spPr>
          <a:xfrm>
            <a:off x="12890810" y="7761249"/>
            <a:ext cx="1616927" cy="3464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50187" y="424577"/>
            <a:ext cx="3777853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Overcoming Challenges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450187" y="1193721"/>
            <a:ext cx="230743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 Faced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450187" y="1635919"/>
            <a:ext cx="46772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Inconsistent HTML structures across product listings.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2450187" y="1935837"/>
            <a:ext cx="46772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Missing review or discount information.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2450187" y="2235756"/>
            <a:ext cx="46772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Duplicate product entries from multiple pages.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2450187" y="2535674"/>
            <a:ext cx="46772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Limited availability of structured review data.</a:t>
            </a:r>
            <a:endParaRPr lang="en-US" sz="12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187" y="2954774"/>
            <a:ext cx="4677251" cy="467725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10343" y="1193721"/>
            <a:ext cx="2765465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Solutions Implemented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510343" y="1635919"/>
            <a:ext cx="46772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Developed robust parsing logic to handle HTML variations.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510343" y="1935837"/>
            <a:ext cx="46772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Employed careful handling and imputation for missing values.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510343" y="2235756"/>
            <a:ext cx="4677251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Implemented deduplication algorithms to ensure data accuracy.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7510343" y="2781776"/>
            <a:ext cx="46772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Documented assumptions for unavailable data transparently.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A32C00-9ADF-0A9E-16CC-67257A1689FB}"/>
              </a:ext>
            </a:extLst>
          </p:cNvPr>
          <p:cNvSpPr/>
          <p:nvPr/>
        </p:nvSpPr>
        <p:spPr>
          <a:xfrm>
            <a:off x="12790449" y="7794702"/>
            <a:ext cx="1728439" cy="31223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6556" y="547688"/>
            <a:ext cx="4275058" cy="497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Tools &amp; Technologies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556" y="1443871"/>
            <a:ext cx="497800" cy="4978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6556" y="2190512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Python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016556" y="2621042"/>
            <a:ext cx="4033123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Core programming language for scripting and data manipulation.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8519" y="1443871"/>
            <a:ext cx="497800" cy="4978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98519" y="2190512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BeautifulSoup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98519" y="2621042"/>
            <a:ext cx="4033123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Library for parsing HTML and XML documents.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80483" y="1443871"/>
            <a:ext cx="497800" cy="4978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580483" y="2190512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Pandas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580483" y="2621042"/>
            <a:ext cx="403324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analysis and manipulation library.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6556" y="3656528"/>
            <a:ext cx="497800" cy="4978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16556" y="4403169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NumPy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016556" y="4833699"/>
            <a:ext cx="4033123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Fundamental package for numerical computing.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98519" y="3656528"/>
            <a:ext cx="497800" cy="4978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98519" y="4403169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Matplotlib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5298519" y="4833699"/>
            <a:ext cx="4033123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Library for creating static, animated, and interactive visualizations.</a:t>
            </a:r>
            <a:endParaRPr lang="en-US" sz="15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80483" y="3656528"/>
            <a:ext cx="497800" cy="4978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580483" y="4403169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Jupyter Notebook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9580483" y="4833699"/>
            <a:ext cx="4033242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Interactive computing environment for analysis and visualization.</a:t>
            </a:r>
            <a:endParaRPr lang="en-US" sz="15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6556" y="5869186"/>
            <a:ext cx="497800" cy="49780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016556" y="6615827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GitHub</a:t>
            </a:r>
            <a:endParaRPr lang="en-US" sz="1950" dirty="0"/>
          </a:p>
        </p:txBody>
      </p:sp>
      <p:sp>
        <p:nvSpPr>
          <p:cNvPr id="23" name="Text 14"/>
          <p:cNvSpPr/>
          <p:nvPr/>
        </p:nvSpPr>
        <p:spPr>
          <a:xfrm>
            <a:off x="1016556" y="7046357"/>
            <a:ext cx="4033123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Platform for version control and collaborative development.</a:t>
            </a:r>
            <a:endParaRPr lang="en-US" sz="15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DE750B-EA6C-8A21-B2B0-5F2720392C86}"/>
              </a:ext>
            </a:extLst>
          </p:cNvPr>
          <p:cNvSpPr/>
          <p:nvPr/>
        </p:nvSpPr>
        <p:spPr>
          <a:xfrm>
            <a:off x="12846205" y="7683580"/>
            <a:ext cx="1784195" cy="5460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715</Words>
  <Application>Microsoft Office PowerPoint</Application>
  <PresentationFormat>Custom</PresentationFormat>
  <Paragraphs>116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Sora Medium</vt:lpstr>
      <vt:lpstr>Noto Sans TC</vt:lpstr>
      <vt:lpstr>Arial</vt:lpstr>
      <vt:lpstr>Sora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Nandini Katepalli</dc:creator>
  <cp:lastModifiedBy>Nandini Katepalli</cp:lastModifiedBy>
  <cp:revision>2</cp:revision>
  <dcterms:created xsi:type="dcterms:W3CDTF">2026-01-20T10:18:32Z</dcterms:created>
  <dcterms:modified xsi:type="dcterms:W3CDTF">2026-01-20T10:23:41Z</dcterms:modified>
</cp:coreProperties>
</file>